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DM Sans"/>
      <p:regular r:id="rId22"/>
    </p:embeddedFont>
    <p:embeddedFont>
      <p:font typeface="DM Sans Bold"/>
      <p:bold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circle.tufts.edu/latest-research/gen-z-aware-its-power-wants-have-impact-wide-range-issues" TargetMode="External"/><Relationship Id="rId2" Type="http://schemas.openxmlformats.org/officeDocument/2006/relationships/image" Target="../media/image25.jpe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https://www.bing.com/ck/a?!&amp;&amp;p=7accddd482ee37d3263575de06fd3fd7772ff4bcbf1ae4644e58900da331a4f5JmltdHM9MTc0MTA0NjQwMA&amp;ptn=3&amp;ver=2&amp;hsh=4&amp;fclid=0f15c1ee-1606-61ba-365f-d587170160a9&amp;u=a1aHR0cHM6Ly9yb2FzdC5kYXRpbmcvYmxvZy9oaW5nZS1zdGF0aXN0aWNz&amp;ntb=1" TargetMode="External"/><Relationship Id="rId5" Type="http://schemas.openxmlformats.org/officeDocument/2006/relationships/hyperlink" Target="https://www.bing.com/ck/a?!&amp;&amp;p=a3e10bbbf36de6abc15b282802b9c22e72c15d93d3e954fede9f160f3c6e42e4JmltdHM9MTc0MTA0NjQwMA&amp;ptn=3&amp;ver=2&amp;hsh=4&amp;fclid=0f15c1ee-1606-61ba-365f-d587170160a9&amp;psq=age+of+people+who+use+public+transit&amp;u=a1aHR0cHM6Ly9ob3Vyc2ZvcnNlbmlvcnMuY29tL3doYXQtYWdlLWdyb3VwLXVzZXMtcHVibGljLXRyYW5zcG9ydC10aGUtbW9zdC8&amp;ntb=1" TargetMode="Externa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hyperlink" Target="https://www.47magazine.com/how-gen-z-is-bringing-back-magazine-culture" TargetMode="External"/><Relationship Id="rId6" Type="http://schemas.openxmlformats.org/officeDocument/2006/relationships/hyperlink" Target="https://www.refinery29.com/file/3556/refinery29-at-a-glance.pdf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hyperlink" Target="https://techpenny.com/spotify-user-demographics/" TargetMode="External"/><Relationship Id="rId7" Type="http://schemas.openxmlformats.org/officeDocument/2006/relationships/hyperlink" Target="https://fashiondiscounts.uk/fashion-magazine-statistics/" TargetMode="External"/><Relationship Id="rId6" Type="http://schemas.openxmlformats.org/officeDocument/2006/relationships/hyperlink" Target="https://explodingtopics.com/blog/video-streaming-stats" TargetMode="External"/><Relationship Id="rId5" Type="http://schemas.openxmlformats.org/officeDocument/2006/relationships/hyperlink" Target="https://www.pewresearch.org/short-reads/2017/09/13/about-6-in-10-young-adults-in-u-s-primarily-use-online-streaming-to-watch-tv/" TargetMode="Externa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"/>
          <p:cNvSpPr/>
          <p:nvPr/>
        </p:nvSpPr>
        <p:spPr>
          <a:xfrm rot="-4319139" flipH="1">
            <a:off x="1561280" y="-3173176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5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5" y="15352326"/>
                </a:lnTo>
                <a:lnTo>
                  <a:pt x="14853375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7181050" y="6248793"/>
            <a:ext cx="3236763" cy="3596403"/>
          </a:xfrm>
          <a:custGeom>
            <a:avLst/>
            <a:gdLst/>
            <a:ahLst/>
            <a:cxnLst/>
            <a:rect l="l" t="t" r="r" b="b"/>
            <a:pathLst>
              <a:path w="3236763" h="3596403">
                <a:moveTo>
                  <a:pt x="0" y="0"/>
                </a:moveTo>
                <a:lnTo>
                  <a:pt x="3236763" y="0"/>
                </a:lnTo>
                <a:lnTo>
                  <a:pt x="3236763" y="3596403"/>
                </a:lnTo>
                <a:lnTo>
                  <a:pt x="0" y="3596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0" y="-214052"/>
            <a:ext cx="4117647" cy="10715104"/>
          </a:xfrm>
          <a:custGeom>
            <a:avLst/>
            <a:gdLst/>
            <a:ahLst/>
            <a:cxnLst/>
            <a:rect l="l" t="t" r="r" b="b"/>
            <a:pathLst>
              <a:path w="4117647" h="10715104">
                <a:moveTo>
                  <a:pt x="0" y="0"/>
                </a:moveTo>
                <a:lnTo>
                  <a:pt x="4117647" y="0"/>
                </a:lnTo>
                <a:lnTo>
                  <a:pt x="4117647" y="10715104"/>
                </a:lnTo>
                <a:lnTo>
                  <a:pt x="0" y="1071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-187499" r="-10308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798494" y="1054162"/>
            <a:ext cx="406680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5576753" y="3155435"/>
            <a:ext cx="6822430" cy="23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5"/>
              </a:lnSpc>
            </a:pPr>
            <a:r>
              <a:rPr lang="en-US" sz="112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Media Plan</a:t>
            </a:r>
            <a:endParaRPr lang="en-US" sz="11205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Bihan Li &amp; Emily Diaz </a:t>
            </a:r>
            <a:endParaRPr lang="en-US" sz="300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24517" y="5663494"/>
            <a:ext cx="243896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PRAD 563</a:t>
            </a:r>
            <a:endParaRPr lang="en-US" sz="25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325600" y="0"/>
            <a:ext cx="3962400" cy="10715104"/>
          </a:xfrm>
          <a:custGeom>
            <a:avLst/>
            <a:gdLst/>
            <a:ahLst/>
            <a:cxnLst/>
            <a:rect l="l" t="t" r="r" b="b"/>
            <a:pathLst>
              <a:path w="3962400" h="10715104">
                <a:moveTo>
                  <a:pt x="0" y="0"/>
                </a:moveTo>
                <a:lnTo>
                  <a:pt x="3962400" y="0"/>
                </a:lnTo>
                <a:lnTo>
                  <a:pt x="3962400" y="10715104"/>
                </a:lnTo>
                <a:lnTo>
                  <a:pt x="0" y="1071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l="-98763" r="-207119"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182696" y="2147886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-645710" y="0"/>
            <a:ext cx="5246902" cy="10573878"/>
          </a:xfrm>
          <a:custGeom>
            <a:avLst/>
            <a:gdLst/>
            <a:ahLst/>
            <a:cxnLst/>
            <a:rect l="l" t="t" r="r" b="b"/>
            <a:pathLst>
              <a:path w="5246902" h="10573878">
                <a:moveTo>
                  <a:pt x="0" y="0"/>
                </a:moveTo>
                <a:lnTo>
                  <a:pt x="5246902" y="0"/>
                </a:lnTo>
                <a:lnTo>
                  <a:pt x="5246902" y="10573878"/>
                </a:lnTo>
                <a:lnTo>
                  <a:pt x="0" y="10573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569" r="-109908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4982274" y="114300"/>
            <a:ext cx="11262244" cy="175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5"/>
              </a:lnSpc>
              <a:spcBef>
                <a:spcPct val="0"/>
              </a:spcBef>
            </a:pPr>
            <a:r>
              <a:rPr lang="en-US" sz="57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Creative Brief: Short Documentary (owned media)</a:t>
            </a:r>
            <a:endParaRPr lang="en-US" sz="57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982274" y="1867836"/>
            <a:ext cx="9053475" cy="2978413"/>
            <a:chOff x="0" y="0"/>
            <a:chExt cx="12071300" cy="39712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3057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Project goals: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647700" lvl="1" indent="-323850" algn="l">
                <a:lnSpc>
                  <a:spcPts val="3600"/>
                </a:lnSpc>
                <a:buFont typeface="Arial" panose="020B0604020202020204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Raise brand awareness, affinity and purchase intent within marginalized Gen-Z communities</a:t>
              </a: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240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82274" y="3555737"/>
            <a:ext cx="10471241" cy="1587763"/>
            <a:chOff x="0" y="0"/>
            <a:chExt cx="13961655" cy="21170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3961655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Target Audience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85659"/>
              <a:ext cx="1396165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Young BIPOC, LGBTQ community and those with disabilities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Shows brand nuance, accessibility, openings for larger market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82274" y="5433582"/>
            <a:ext cx="9053475" cy="1149613"/>
            <a:chOff x="0" y="0"/>
            <a:chExt cx="12071300" cy="153281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Competition: A&amp;F, Urban Outfitters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856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82274" y="6008389"/>
            <a:ext cx="8700492" cy="3741037"/>
            <a:chOff x="0" y="0"/>
            <a:chExt cx="11600656" cy="498804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11600656" cy="4100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0"/>
                </a:lnSpc>
              </a:pPr>
              <a:r>
                <a:rPr lang="en-US" sz="2885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Project details:</a:t>
              </a:r>
              <a:endParaRPr lang="en-US" sz="288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622300" lvl="1" indent="-311150" algn="l">
                <a:lnSpc>
                  <a:spcPts val="3460"/>
                </a:lnSpc>
                <a:buFont typeface="Arial" panose="020B0604020202020204"/>
                <a:buChar char="•"/>
              </a:pPr>
              <a:r>
                <a:rPr lang="en-US" sz="288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Following different people as they find their style </a:t>
              </a:r>
              <a:endParaRPr lang="en-US" sz="28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22300" lvl="1" indent="-311150" algn="l">
                <a:lnSpc>
                  <a:spcPts val="3460"/>
                </a:lnSpc>
                <a:buFont typeface="Arial" panose="020B0604020202020204"/>
                <a:buChar char="•"/>
              </a:pPr>
              <a:r>
                <a:rPr lang="en-US" sz="288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Opening up about how their style showcases their identity, defies beauty standards </a:t>
              </a:r>
              <a:endParaRPr lang="en-US" sz="28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22300" lvl="1" indent="-311150" algn="l">
                <a:lnSpc>
                  <a:spcPts val="3460"/>
                </a:lnSpc>
                <a:buFont typeface="Arial" panose="020B0604020202020204"/>
                <a:buChar char="•"/>
              </a:pPr>
              <a:r>
                <a:rPr lang="en-US" sz="288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Hire BIPOC/queer/disabled filmmakers</a:t>
              </a:r>
              <a:endParaRPr lang="en-US" sz="28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460"/>
                </a:lnSpc>
              </a:pPr>
              <a:endParaRPr lang="en-US" sz="28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460367"/>
              <a:ext cx="11600656" cy="52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5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82274" y="8809510"/>
            <a:ext cx="8115300" cy="2259950"/>
            <a:chOff x="0" y="0"/>
            <a:chExt cx="10820400" cy="301326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10820400" cy="2185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5"/>
                </a:lnSpc>
              </a:pPr>
              <a:r>
                <a:rPr lang="en-US" sz="26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Project message: </a:t>
              </a:r>
              <a:endParaRPr lang="en-US" sz="26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580390" lvl="1" indent="-290195" algn="l">
                <a:lnSpc>
                  <a:spcPts val="3225"/>
                </a:lnSpc>
                <a:buFont typeface="Arial" panose="020B0604020202020204"/>
                <a:buChar char="•"/>
              </a:pPr>
              <a:r>
                <a:rPr lang="en-US" sz="26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“Find your style and tell your story through A&amp;E”</a:t>
              </a:r>
              <a:endParaRPr lang="en-US" sz="26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225"/>
                </a:lnSpc>
              </a:pPr>
              <a:endParaRPr lang="en-US" sz="26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517872"/>
              <a:ext cx="10820400" cy="495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35"/>
                </a:lnSpc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182696" y="2147886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4982274" y="2147886"/>
            <a:ext cx="0" cy="75907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5077272" cy="10287000"/>
          </a:xfrm>
          <a:custGeom>
            <a:avLst/>
            <a:gdLst/>
            <a:ahLst/>
            <a:cxnLst/>
            <a:rect l="l" t="t" r="r" b="b"/>
            <a:pathLst>
              <a:path w="5077272" h="10287000">
                <a:moveTo>
                  <a:pt x="0" y="0"/>
                </a:moveTo>
                <a:lnTo>
                  <a:pt x="5077272" y="0"/>
                </a:lnTo>
                <a:lnTo>
                  <a:pt x="5077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949" r="-57584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5344958" y="515446"/>
            <a:ext cx="773962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In-Person  Events</a:t>
            </a:r>
            <a:endParaRPr lang="en-US" sz="6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344958" y="1762103"/>
            <a:ext cx="9053475" cy="2921263"/>
            <a:chOff x="0" y="0"/>
            <a:chExt cx="12071300" cy="3895017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20713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Start fund for mental health - % of purchase go to mental health care for YA in schools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95259"/>
              <a:ext cx="12071300" cy="229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3" tooltip="https://circle.tufts.edu/latest-research/gen-z-aware-its-power-wants-have-impact-wide-range-issues"/>
                </a:rPr>
                <a:t>Mental health</a:t>
              </a: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is top social priority along with healthcare access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Resonates with Gen-Z’s interest in brand politics and mission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44958" y="4810068"/>
            <a:ext cx="10471241" cy="2025913"/>
            <a:chOff x="0" y="0"/>
            <a:chExt cx="13961655" cy="270121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3961655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Attend different colleges for self-care pop-ups 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85659"/>
              <a:ext cx="13961655" cy="171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Free A&amp;E self-care packages with store products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TikTok videos giving free packages to students on campus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Talk about importance of mental health awareness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46044" y="6959806"/>
            <a:ext cx="9053475" cy="2464063"/>
            <a:chOff x="0" y="0"/>
            <a:chExt cx="12071300" cy="328541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Back to school charity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85659"/>
              <a:ext cx="12071300" cy="229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Letting teens pick free outfits in store, showcasing different styles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Style should be accessible, clothes are more than fabric, they’re self-expression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297633" y="2465301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11647993" y="1667534"/>
            <a:ext cx="0" cy="75907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12805029" y="-471894"/>
            <a:ext cx="5482971" cy="10479128"/>
          </a:xfrm>
          <a:custGeom>
            <a:avLst/>
            <a:gdLst/>
            <a:ahLst/>
            <a:cxnLst/>
            <a:rect l="l" t="t" r="r" b="b"/>
            <a:pathLst>
              <a:path w="5482971" h="10479128">
                <a:moveTo>
                  <a:pt x="0" y="0"/>
                </a:moveTo>
                <a:lnTo>
                  <a:pt x="5482971" y="0"/>
                </a:lnTo>
                <a:lnTo>
                  <a:pt x="5482971" y="10479128"/>
                </a:lnTo>
                <a:lnTo>
                  <a:pt x="0" y="10479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67" r="-13667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632563" y="309561"/>
            <a:ext cx="7739627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Budget Breakdown &amp; Scheduling</a:t>
            </a:r>
            <a:endParaRPr lang="en-US" sz="6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32563" y="2293800"/>
            <a:ext cx="8954528" cy="4266245"/>
            <a:chOff x="0" y="0"/>
            <a:chExt cx="11939371" cy="5688327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1939371" cy="477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0"/>
                </a:lnSpc>
              </a:p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Social media/Digital: $13mil (29%)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TV Streaming: $9mil (20%)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In-person events: $7mil (15%)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E-mags/blogs: $6.5mil (14%)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Music streaming audio: $4.5mil (10%)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Print: $4.5mil (10%)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560"/>
                </a:lnSpc>
              </a:pP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146628"/>
              <a:ext cx="11939371" cy="54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0"/>
                </a:lnSpc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1067" y="5704763"/>
            <a:ext cx="8954528" cy="3818570"/>
            <a:chOff x="0" y="0"/>
            <a:chExt cx="11939371" cy="509142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1939371" cy="4178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0"/>
                </a:lnSpc>
              </a:p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Continuous advertising with flighting during Christmas season, summer and back to school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1281430" lvl="2" indent="-427355" algn="l">
                <a:lnSpc>
                  <a:spcPts val="3560"/>
                </a:lnSpc>
                <a:buFont typeface="Arial" panose="020B0604020202020204"/>
                <a:buChar char="⚬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Promoting sales, new trends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640715" lvl="1" indent="-320040" algn="l">
                <a:lnSpc>
                  <a:spcPts val="3560"/>
                </a:lnSpc>
                <a:buFont typeface="Arial" panose="020B0604020202020204"/>
                <a:buChar char="•"/>
              </a:pPr>
              <a:r>
                <a:rPr lang="en-US" sz="296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Documentary release in November for Christmas - “giving back”</a:t>
              </a: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3560"/>
                </a:lnSpc>
              </a:pPr>
              <a:endParaRPr lang="en-US" sz="29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549728"/>
              <a:ext cx="11939371" cy="54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0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297633" y="2465301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2253408" y="-1080310"/>
            <a:ext cx="7591143" cy="6861508"/>
          </a:xfrm>
          <a:custGeom>
            <a:avLst/>
            <a:gdLst/>
            <a:ahLst/>
            <a:cxnLst/>
            <a:rect l="l" t="t" r="r" b="b"/>
            <a:pathLst>
              <a:path w="7591143" h="6861508">
                <a:moveTo>
                  <a:pt x="0" y="0"/>
                </a:moveTo>
                <a:lnTo>
                  <a:pt x="7591143" y="0"/>
                </a:lnTo>
                <a:lnTo>
                  <a:pt x="7591143" y="6861508"/>
                </a:lnTo>
                <a:lnTo>
                  <a:pt x="0" y="6861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958" r="-21316" b="-54204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505010" y="5781198"/>
            <a:ext cx="17782990" cy="4312283"/>
          </a:xfrm>
          <a:custGeom>
            <a:avLst/>
            <a:gdLst/>
            <a:ahLst/>
            <a:cxnLst/>
            <a:rect l="l" t="t" r="r" b="b"/>
            <a:pathLst>
              <a:path w="17782990" h="4312283">
                <a:moveTo>
                  <a:pt x="0" y="0"/>
                </a:moveTo>
                <a:lnTo>
                  <a:pt x="17782990" y="0"/>
                </a:lnTo>
                <a:lnTo>
                  <a:pt x="17782990" y="4312282"/>
                </a:lnTo>
                <a:lnTo>
                  <a:pt x="0" y="43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59" b="-8694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61975"/>
            <a:ext cx="773962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Impressions</a:t>
            </a:r>
            <a:endParaRPr lang="en-US" sz="6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46672" y="1413996"/>
            <a:ext cx="5359593" cy="4876289"/>
            <a:chOff x="0" y="0"/>
            <a:chExt cx="7146123" cy="6501718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7146123" cy="576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5"/>
                </a:lnSpc>
              </a:pPr>
            </a:p>
            <a:p>
              <a:pPr marL="515620" lvl="1" indent="-257810" algn="l">
                <a:lnSpc>
                  <a:spcPts val="2865"/>
                </a:lnSpc>
                <a:buFont typeface="Arial" panose="020B0604020202020204"/>
                <a:buChar char="•"/>
              </a:pPr>
              <a:r>
                <a:rPr lang="en-US" sz="23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Social media : ~520mil</a:t>
              </a:r>
              <a:endParaRPr lang="en-US" sz="23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1031240" lvl="2" indent="-343535" algn="l">
                <a:lnSpc>
                  <a:spcPts val="2865"/>
                </a:lnSpc>
                <a:buFont typeface="Arial" panose="020B0604020202020204"/>
                <a:buChar char="⚬"/>
              </a:pPr>
              <a:r>
                <a:rPr lang="en-US" sz="23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(13mil/25) x 1000</a:t>
              </a: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15620" lvl="1" indent="-257810" algn="l">
                <a:lnSpc>
                  <a:spcPts val="2865"/>
                </a:lnSpc>
                <a:buFont typeface="Arial" panose="020B0604020202020204"/>
                <a:buChar char="•"/>
              </a:pPr>
              <a:r>
                <a:rPr lang="en-US" sz="23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Print ads: ~643mil</a:t>
              </a:r>
              <a:endParaRPr lang="en-US" sz="23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1031240" lvl="2" indent="-343535" algn="l">
                <a:lnSpc>
                  <a:spcPts val="2865"/>
                </a:lnSpc>
                <a:buFont typeface="Arial" panose="020B0604020202020204"/>
                <a:buChar char="⚬"/>
              </a:pPr>
              <a:r>
                <a:rPr lang="en-US" sz="23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(4.5mil/7)x1000</a:t>
              </a: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15620" lvl="1" indent="-257810" algn="l">
                <a:lnSpc>
                  <a:spcPts val="2865"/>
                </a:lnSpc>
                <a:buFont typeface="Arial" panose="020B0604020202020204"/>
                <a:buChar char="•"/>
              </a:pPr>
              <a:r>
                <a:rPr lang="en-US" sz="23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Digital audio: 750mil </a:t>
              </a:r>
              <a:endParaRPr lang="en-US" sz="23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1031240" lvl="2" indent="-343535" algn="l">
                <a:lnSpc>
                  <a:spcPts val="2865"/>
                </a:lnSpc>
                <a:buFont typeface="Arial" panose="020B0604020202020204"/>
                <a:buChar char="⚬"/>
              </a:pPr>
              <a:r>
                <a:rPr lang="en-US" sz="23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(4.5mil/6)x1000</a:t>
              </a: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15620" lvl="1" indent="-257810" algn="l">
                <a:lnSpc>
                  <a:spcPts val="2865"/>
                </a:lnSpc>
                <a:buFont typeface="Arial" panose="020B0604020202020204"/>
                <a:buChar char="•"/>
              </a:pPr>
              <a:r>
                <a:rPr lang="en-US" sz="23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Mobile, TV streaming: 45mil</a:t>
              </a:r>
              <a:endParaRPr lang="en-US" sz="23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1031240" lvl="2" indent="-343535" algn="l">
                <a:lnSpc>
                  <a:spcPts val="2865"/>
                </a:lnSpc>
                <a:buFont typeface="Arial" panose="020B0604020202020204"/>
                <a:buChar char="⚬"/>
              </a:pPr>
              <a:r>
                <a:rPr lang="en-US" sz="23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(9mil/5)x1000</a:t>
              </a: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15620" lvl="1" indent="-257810" algn="l">
                <a:lnSpc>
                  <a:spcPts val="2865"/>
                </a:lnSpc>
                <a:buFont typeface="Arial" panose="020B0604020202020204"/>
                <a:buChar char="•"/>
              </a:pPr>
              <a:r>
                <a:rPr lang="en-US" sz="239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Mobile, e-mags/blogs: 32.5mil</a:t>
              </a:r>
              <a:endParaRPr lang="en-US" sz="23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  <a:p>
              <a:pPr marL="1031240" lvl="2" indent="-343535" algn="l">
                <a:lnSpc>
                  <a:spcPts val="2865"/>
                </a:lnSpc>
                <a:buFont typeface="Arial" panose="020B0604020202020204"/>
                <a:buChar char="⚬"/>
              </a:pPr>
              <a:r>
                <a:rPr lang="en-US" sz="239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(6.5 mil/5)x1000</a:t>
              </a: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l">
                <a:lnSpc>
                  <a:spcPts val="2865"/>
                </a:lnSpc>
              </a:pPr>
              <a:endParaRPr lang="en-US" sz="239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065852"/>
              <a:ext cx="7146123" cy="435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85"/>
                </a:lnSpc>
              </a:p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5010" y="9868820"/>
            <a:ext cx="8954528" cy="41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0"/>
              </a:lnSpc>
            </a:pPr>
          </a:p>
        </p:txBody>
      </p:sp>
      <p:grpSp>
        <p:nvGrpSpPr>
          <p:cNvPr id="10" name="Group 10"/>
          <p:cNvGrpSpPr/>
          <p:nvPr/>
        </p:nvGrpSpPr>
        <p:grpSpPr>
          <a:xfrm>
            <a:off x="6006265" y="571500"/>
            <a:ext cx="4603665" cy="1169324"/>
            <a:chOff x="0" y="0"/>
            <a:chExt cx="6138220" cy="155909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6138220" cy="103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55"/>
                </a:lnSpc>
              </a:pPr>
            </a:p>
            <a:p>
              <a:pPr marL="369570" lvl="1" indent="-184785" algn="l">
                <a:lnSpc>
                  <a:spcPts val="2055"/>
                </a:lnSpc>
                <a:buFont typeface="Arial" panose="020B0604020202020204"/>
                <a:buChar char="•"/>
              </a:pPr>
              <a:r>
                <a:rPr lang="en-US" sz="171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Referencing class media rate card for women aged 18+</a:t>
              </a:r>
              <a:endParaRPr lang="en-US" sz="171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55153"/>
              <a:ext cx="6138220" cy="30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95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9472" y="5143500"/>
            <a:ext cx="8954528" cy="1580195"/>
            <a:chOff x="0" y="0"/>
            <a:chExt cx="11939371" cy="210692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11939371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0"/>
                </a:lnSpc>
              </a:pPr>
            </a:p>
            <a:p>
              <a:pPr algn="l">
                <a:lnSpc>
                  <a:spcPts val="3560"/>
                </a:lnSpc>
              </a:p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65228"/>
              <a:ext cx="11939371" cy="54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0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0790169" y="-3698523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5392500" y="-215415"/>
            <a:ext cx="11131871" cy="10502415"/>
          </a:xfrm>
          <a:custGeom>
            <a:avLst/>
            <a:gdLst/>
            <a:ahLst/>
            <a:cxnLst/>
            <a:rect l="l" t="t" r="r" b="b"/>
            <a:pathLst>
              <a:path w="11131871" h="10502415">
                <a:moveTo>
                  <a:pt x="0" y="0"/>
                </a:moveTo>
                <a:lnTo>
                  <a:pt x="11131871" y="0"/>
                </a:lnTo>
                <a:lnTo>
                  <a:pt x="11131871" y="10502415"/>
                </a:lnTo>
                <a:lnTo>
                  <a:pt x="0" y="1050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35671" r="-13196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942975"/>
            <a:ext cx="14363800" cy="229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0"/>
              </a:lnSpc>
              <a:spcBef>
                <a:spcPct val="0"/>
              </a:spcBef>
            </a:pPr>
            <a:r>
              <a:rPr lang="en-US" sz="90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Evaluation &amp; Alternatives</a:t>
            </a:r>
            <a:r>
              <a:rPr lang="en-US" sz="90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 </a:t>
            </a:r>
            <a:endParaRPr lang="en-US" sz="90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6390"/>
              </a:lnSpc>
              <a:spcBef>
                <a:spcPct val="0"/>
              </a:spcBef>
            </a:pPr>
            <a:endParaRPr lang="en-US" sz="90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947891"/>
            <a:ext cx="7469981" cy="54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4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How Should We Evaluate Our Plan? </a:t>
            </a:r>
            <a:endParaRPr lang="en-US" sz="34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052042"/>
            <a:ext cx="8808740" cy="54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4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 Could We Do with a Larger Budget? </a:t>
            </a:r>
            <a:endParaRPr lang="en-US" sz="34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937039"/>
            <a:ext cx="11459964" cy="167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Brand Awareness &amp; Reach – Impressions, reach, frequency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Engagement &amp; Consumer Interaction – CTR, VCR, social engagement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Sales &amp; Conversion – Website traffic, conversion rates, in-store sales lift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Competitive Benchmarking – Compare SOV &amp; ROI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26145" y="7036858"/>
            <a:ext cx="13908881" cy="209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Expand Digital Video &amp; Mobile Video Ads – YouTube, TikTok, Streaming platforms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Strengthen Local Market Penetration – Local radio, community events, geo-targeted ads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Leverage High-Impact Ad Formats – Interactive shoppable ads, AR/VR experiences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Explore New Media Channels – Podcast ads, digital billboards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Boost Paid Social &amp; Influencer Partnerships – Expand KOL collaborations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182696" y="2147886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09826" y="2497774"/>
            <a:ext cx="17259300" cy="671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American Eagle Outfitters. (2023). Annual Report 2023. Retrieved from https://www.aeo-inc.com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Business of Fashion. (2023). Abercrombie &amp; Fitch’s Revival: How the Brand Transformed Its Image. Retrieved from https://www.businessoffashion.com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Forrester Research. (2023). The Power of Digital Video and Social Media in Retail Marketing. Retrieved from https://www.forrester.com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McKinsey &amp; Company. (2022). The State of Fashion: How Gen Z is Shaping the Retail Industry. Retrieved from https://www.mckinsey.com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National Retail Federation (NRF). (2023). Gen Z Shopping Trends: Digital Influence and Social Media’s Role in Retail. Retrieved from https://nrf.com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PwC. (2023). The Future of Retail Media and Advertising: Consumer Engagement Strategies. Retrieved from https://www.pwc.com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Statista. (2023). American Eagle Outfitters Market Share and Brand Positioning. Retrieved from https://www.statista.com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34035" lvl="1" indent="-266700" algn="l">
              <a:lnSpc>
                <a:spcPts val="3460"/>
              </a:lnSpc>
              <a:buFont typeface="Arial" panose="020B0604020202020204"/>
              <a:buChar char="•"/>
            </a:pPr>
            <a:r>
              <a:rPr lang="en-US" sz="247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WGSN. (2023). Youth Fashion Trends: American Eagle vs. Abercrombie &amp; Fitch in the US Market. Retrieved from https://www.wgsn.com</a:t>
            </a:r>
            <a:endParaRPr lang="en-US" sz="247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510286"/>
            <a:ext cx="2121991" cy="63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77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Citations</a:t>
            </a:r>
            <a:endParaRPr lang="en-US" sz="377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59895" y="462962"/>
            <a:ext cx="6414401" cy="3228152"/>
          </a:xfrm>
          <a:custGeom>
            <a:avLst/>
            <a:gdLst/>
            <a:ahLst/>
            <a:cxnLst/>
            <a:rect l="l" t="t" r="r" b="b"/>
            <a:pathLst>
              <a:path w="6414401" h="3228152">
                <a:moveTo>
                  <a:pt x="0" y="0"/>
                </a:moveTo>
                <a:lnTo>
                  <a:pt x="6414400" y="0"/>
                </a:lnTo>
                <a:lnTo>
                  <a:pt x="6414400" y="3228151"/>
                </a:lnTo>
                <a:lnTo>
                  <a:pt x="0" y="32281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002" b="-7002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3852753"/>
            <a:ext cx="18288000" cy="6692858"/>
          </a:xfrm>
          <a:custGeom>
            <a:avLst/>
            <a:gdLst/>
            <a:ahLst/>
            <a:cxnLst/>
            <a:rect l="l" t="t" r="r" b="b"/>
            <a:pathLst>
              <a:path w="18288000" h="6692858">
                <a:moveTo>
                  <a:pt x="0" y="0"/>
                </a:moveTo>
                <a:lnTo>
                  <a:pt x="18288000" y="0"/>
                </a:lnTo>
                <a:lnTo>
                  <a:pt x="18288000" y="6692858"/>
                </a:lnTo>
                <a:lnTo>
                  <a:pt x="0" y="6692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23902" b="-41411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6198393" y="1471449"/>
            <a:ext cx="5891213" cy="122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5"/>
              </a:lnSpc>
              <a:spcBef>
                <a:spcPct val="0"/>
              </a:spcBef>
            </a:pPr>
            <a:r>
              <a:rPr lang="en-US" sz="807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you!</a:t>
            </a:r>
            <a:endParaRPr lang="en-US" sz="807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1270559" y="-3540568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212927"/>
            <a:ext cx="16002843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60"/>
              </a:lnSpc>
              <a:spcBef>
                <a:spcPct val="0"/>
              </a:spcBef>
            </a:pPr>
            <a:r>
              <a:rPr lang="en-US" sz="73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Background and History of American Eagle Outfitters</a:t>
            </a:r>
            <a:endParaRPr lang="en-US" sz="73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28700" y="3631524"/>
            <a:ext cx="1511565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849150" y="4362551"/>
            <a:ext cx="12240518" cy="444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89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Founded</a:t>
            </a:r>
            <a:r>
              <a:rPr lang="en-US" sz="389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1977, Pittsburgh, Pennsylvania</a:t>
            </a: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89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Focus</a:t>
            </a:r>
            <a:r>
              <a:rPr lang="en-US" sz="389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Youth fashion (15-25)</a:t>
            </a: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89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Brands</a:t>
            </a:r>
            <a:r>
              <a:rPr lang="en-US" sz="389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Denim, casual wear, Aerie brands</a:t>
            </a: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5065"/>
              </a:lnSpc>
              <a:spcBef>
                <a:spcPct val="0"/>
              </a:spcBef>
            </a:pPr>
            <a:r>
              <a:rPr lang="en-US" sz="389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Brand values</a:t>
            </a:r>
            <a:r>
              <a:rPr lang="en-US" sz="389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body positivity, inclusivity, affordability</a:t>
            </a:r>
            <a:endParaRPr lang="en-US" sz="389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-1126517" y="1838352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471689" y="2247028"/>
            <a:ext cx="3095376" cy="3439307"/>
          </a:xfrm>
          <a:custGeom>
            <a:avLst/>
            <a:gdLst/>
            <a:ahLst/>
            <a:cxnLst/>
            <a:rect l="l" t="t" r="r" b="b"/>
            <a:pathLst>
              <a:path w="3095376" h="3439307">
                <a:moveTo>
                  <a:pt x="0" y="0"/>
                </a:moveTo>
                <a:lnTo>
                  <a:pt x="3095376" y="0"/>
                </a:lnTo>
                <a:lnTo>
                  <a:pt x="3095376" y="3439307"/>
                </a:lnTo>
                <a:lnTo>
                  <a:pt x="0" y="3439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432961" y="6095910"/>
            <a:ext cx="5438637" cy="3509620"/>
          </a:xfrm>
          <a:custGeom>
            <a:avLst/>
            <a:gdLst/>
            <a:ahLst/>
            <a:cxnLst/>
            <a:rect l="l" t="t" r="r" b="b"/>
            <a:pathLst>
              <a:path w="5438637" h="3509620">
                <a:moveTo>
                  <a:pt x="0" y="0"/>
                </a:moveTo>
                <a:lnTo>
                  <a:pt x="5438637" y="0"/>
                </a:lnTo>
                <a:lnTo>
                  <a:pt x="5438637" y="3509620"/>
                </a:lnTo>
                <a:lnTo>
                  <a:pt x="0" y="3509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821" b="-29853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5"/>
          <p:cNvSpPr txBox="1"/>
          <p:nvPr/>
        </p:nvSpPr>
        <p:spPr>
          <a:xfrm>
            <a:off x="6190170" y="2218453"/>
            <a:ext cx="11330802" cy="692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Strengths</a:t>
            </a:r>
            <a:endParaRPr lang="en-US" sz="32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AE: Strong brand, affordable, digital engagement.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A&amp;F: Premium image, global presence.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Weaknesses</a:t>
            </a:r>
            <a:endParaRPr lang="en-US" sz="32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AE: Market saturation, reliant on North America.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A&amp;F: Past controversies, higher pricing.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Opportunities</a:t>
            </a:r>
            <a:endParaRPr lang="en-US" sz="32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AE: Global expansion, e-commerce growth, expansion in BIPOC community 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A&amp;F: Brand repositioning, new product lines.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Threats</a:t>
            </a:r>
            <a:endParaRPr lang="en-US" sz="32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AE: Economic downturns, fashion shifts.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2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- A&amp;F: Strong competition, supply chain risks.</a:t>
            </a:r>
            <a:endParaRPr lang="en-US" sz="32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92339" y="819177"/>
            <a:ext cx="12503323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0"/>
              </a:lnSpc>
              <a:spcBef>
                <a:spcPct val="0"/>
              </a:spcBef>
            </a:pPr>
            <a:r>
              <a:rPr lang="en-US" sz="6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SWOT Analysis for AE v.s. A&amp;F</a:t>
            </a:r>
            <a:endParaRPr lang="en-US" sz="67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8412404">
            <a:off x="5808682" y="6172200"/>
            <a:ext cx="8075295" cy="8229600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3677181" y="0"/>
            <a:ext cx="5411638" cy="10287000"/>
          </a:xfrm>
          <a:custGeom>
            <a:avLst/>
            <a:gdLst/>
            <a:ahLst/>
            <a:cxnLst/>
            <a:rect l="l" t="t" r="r" b="b"/>
            <a:pathLst>
              <a:path w="5411638" h="10287000">
                <a:moveTo>
                  <a:pt x="0" y="0"/>
                </a:moveTo>
                <a:lnTo>
                  <a:pt x="5411638" y="0"/>
                </a:lnTo>
                <a:lnTo>
                  <a:pt x="54116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927" r="-10200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682164" y="776789"/>
            <a:ext cx="916416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0"/>
              </a:lnSpc>
              <a:spcBef>
                <a:spcPct val="0"/>
              </a:spcBef>
            </a:pPr>
            <a:r>
              <a:rPr lang="en-US" sz="7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AE Target Audience </a:t>
            </a:r>
            <a:endParaRPr lang="en-US" sz="7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2164" y="2253793"/>
            <a:ext cx="13668293" cy="6622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  <a:spcBef>
                <a:spcPct val="0"/>
              </a:spcBef>
            </a:pPr>
            <a:r>
              <a:rPr lang="en-US" sz="28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American Eagle’s target audience is primarily young, fashion-conscious individuals looking for affordable and stylish clothing.</a:t>
            </a:r>
            <a:endParaRPr lang="en-US" sz="286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86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Demographic Profile:</a:t>
            </a:r>
            <a:endParaRPr lang="en-US" sz="266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Age: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15-25 years old, Gen Z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Gender/race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Primarily female, but also popular among men. Typically white.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Income: 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Middle-income, students &amp; early-career professionals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Occupation: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High school and college students, young professionals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Location: 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Urban areas, college towns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65"/>
              </a:lnSpc>
              <a:spcBef>
                <a:spcPct val="0"/>
              </a:spcBef>
            </a:pPr>
            <a:r>
              <a:rPr lang="en-US" sz="26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Consumer Behavior: </a:t>
            </a:r>
            <a:r>
              <a:rPr lang="en-US" sz="266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Trend-focused and social-savvy,shop both online &amp; in stores</a:t>
            </a:r>
            <a:endParaRPr lang="en-US" sz="266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164" y="9229096"/>
            <a:ext cx="13668293" cy="83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0"/>
              </a:lnSpc>
              <a:spcBef>
                <a:spcPct val="0"/>
              </a:spcBef>
            </a:pPr>
            <a:r>
              <a:rPr lang="en-US" sz="255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Our target audience will be young, fashion-conscious women of color looking for affordable clothing. </a:t>
            </a:r>
            <a:endParaRPr lang="en-US" sz="255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10696366" y="-4625982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42900" y="3603618"/>
            <a:ext cx="9675713" cy="3456660"/>
          </a:xfrm>
          <a:custGeom>
            <a:avLst/>
            <a:gdLst/>
            <a:ahLst/>
            <a:cxnLst/>
            <a:rect l="l" t="t" r="r" b="b"/>
            <a:pathLst>
              <a:path w="9675713" h="3456660">
                <a:moveTo>
                  <a:pt x="0" y="0"/>
                </a:moveTo>
                <a:lnTo>
                  <a:pt x="9675713" y="0"/>
                </a:lnTo>
                <a:lnTo>
                  <a:pt x="9675713" y="3456660"/>
                </a:lnTo>
                <a:lnTo>
                  <a:pt x="0" y="3456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9" b="-1259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AutoShape 4"/>
          <p:cNvSpPr/>
          <p:nvPr/>
        </p:nvSpPr>
        <p:spPr>
          <a:xfrm flipV="1">
            <a:off x="1507875" y="3212123"/>
            <a:ext cx="15272251" cy="3021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559080" y="7284827"/>
            <a:ext cx="15673213" cy="1508547"/>
          </a:xfrm>
          <a:custGeom>
            <a:avLst/>
            <a:gdLst/>
            <a:ahLst/>
            <a:cxnLst/>
            <a:rect l="l" t="t" r="r" b="b"/>
            <a:pathLst>
              <a:path w="15673213" h="1508547">
                <a:moveTo>
                  <a:pt x="0" y="0"/>
                </a:moveTo>
                <a:lnTo>
                  <a:pt x="15673214" y="0"/>
                </a:lnTo>
                <a:lnTo>
                  <a:pt x="15673214" y="1508546"/>
                </a:lnTo>
                <a:lnTo>
                  <a:pt x="0" y="1508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6"/>
          <p:cNvSpPr txBox="1"/>
          <p:nvPr/>
        </p:nvSpPr>
        <p:spPr>
          <a:xfrm>
            <a:off x="2666932" y="861140"/>
            <a:ext cx="13284479" cy="211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  <a:spcBef>
                <a:spcPct val="0"/>
              </a:spcBef>
            </a:pPr>
            <a:r>
              <a:rPr lang="en-US" sz="649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AE v.s. A&amp;F Consumers &amp; Spending</a:t>
            </a:r>
            <a:endParaRPr lang="en-US" sz="649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13913" y="4415416"/>
            <a:ext cx="6930960" cy="167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 2023, AE did not spend any money on 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103630" lvl="2" indent="-367665" algn="l">
              <a:lnSpc>
                <a:spcPts val="3320"/>
              </a:lnSpc>
              <a:buFont typeface="Arial" panose="020B0604020202020204"/>
              <a:buChar char="⚬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digital video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103630" lvl="2" indent="-367665" algn="l">
              <a:lnSpc>
                <a:spcPts val="3320"/>
              </a:lnSpc>
              <a:buFont typeface="Arial" panose="020B0604020202020204"/>
              <a:buChar char="⚬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mobile video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51815" lvl="1" indent="-275590" algn="l">
              <a:lnSpc>
                <a:spcPts val="3320"/>
              </a:lnSpc>
              <a:buFont typeface="Arial" panose="020B0604020202020204"/>
              <a:buChar char="•"/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Places to increase share of voice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8980" y="-1742025"/>
            <a:ext cx="18288000" cy="4631174"/>
          </a:xfrm>
          <a:custGeom>
            <a:avLst/>
            <a:gdLst/>
            <a:ahLst/>
            <a:cxnLst/>
            <a:rect l="l" t="t" r="r" b="b"/>
            <a:pathLst>
              <a:path w="18288000" h="4631174">
                <a:moveTo>
                  <a:pt x="0" y="0"/>
                </a:moveTo>
                <a:lnTo>
                  <a:pt x="18288000" y="0"/>
                </a:lnTo>
                <a:lnTo>
                  <a:pt x="18288000" y="4631174"/>
                </a:lnTo>
                <a:lnTo>
                  <a:pt x="0" y="46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0567" b="-142692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028700" y="4175171"/>
            <a:ext cx="4575231" cy="4575231"/>
          </a:xfrm>
          <a:custGeom>
            <a:avLst/>
            <a:gdLst/>
            <a:ahLst/>
            <a:cxnLst/>
            <a:rect l="l" t="t" r="r" b="b"/>
            <a:pathLst>
              <a:path w="4575231" h="4575231">
                <a:moveTo>
                  <a:pt x="0" y="0"/>
                </a:moveTo>
                <a:lnTo>
                  <a:pt x="4575231" y="0"/>
                </a:lnTo>
                <a:lnTo>
                  <a:pt x="4575231" y="4575230"/>
                </a:lnTo>
                <a:lnTo>
                  <a:pt x="0" y="4575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6856385" y="4175171"/>
            <a:ext cx="4575231" cy="4575231"/>
          </a:xfrm>
          <a:custGeom>
            <a:avLst/>
            <a:gdLst/>
            <a:ahLst/>
            <a:cxnLst/>
            <a:rect l="l" t="t" r="r" b="b"/>
            <a:pathLst>
              <a:path w="4575231" h="4575231">
                <a:moveTo>
                  <a:pt x="0" y="0"/>
                </a:moveTo>
                <a:lnTo>
                  <a:pt x="4575230" y="0"/>
                </a:lnTo>
                <a:lnTo>
                  <a:pt x="4575230" y="4575230"/>
                </a:lnTo>
                <a:lnTo>
                  <a:pt x="0" y="4575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12878234" y="3933458"/>
            <a:ext cx="4575231" cy="4575231"/>
          </a:xfrm>
          <a:custGeom>
            <a:avLst/>
            <a:gdLst/>
            <a:ahLst/>
            <a:cxnLst/>
            <a:rect l="l" t="t" r="r" b="b"/>
            <a:pathLst>
              <a:path w="4575231" h="4575231">
                <a:moveTo>
                  <a:pt x="0" y="0"/>
                </a:moveTo>
                <a:lnTo>
                  <a:pt x="4575231" y="0"/>
                </a:lnTo>
                <a:lnTo>
                  <a:pt x="4575231" y="4575230"/>
                </a:lnTo>
                <a:lnTo>
                  <a:pt x="0" y="4575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276899" y="4447983"/>
            <a:ext cx="6760024" cy="1700287"/>
            <a:chOff x="0" y="0"/>
            <a:chExt cx="9013365" cy="2267049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9013365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00"/>
                </a:lnSpc>
                <a:spcBef>
                  <a:spcPct val="0"/>
                </a:spcBef>
              </a:p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34707"/>
              <a:ext cx="4315102" cy="532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0"/>
                </a:lnSpc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92068" y="5660995"/>
            <a:ext cx="3648494" cy="2521213"/>
            <a:chOff x="0" y="0"/>
            <a:chExt cx="4864659" cy="336161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4864659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Reach 60% (10 mil) of target audience (17mil) by end of 2026</a:t>
              </a:r>
              <a:endPara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14459"/>
              <a:ext cx="4864659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44133" y="5615583"/>
            <a:ext cx="4012417" cy="2109424"/>
            <a:chOff x="0" y="0"/>
            <a:chExt cx="5349890" cy="281256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5349890" cy="2049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10"/>
                </a:lnSpc>
                <a:spcBef>
                  <a:spcPct val="0"/>
                </a:spcBef>
              </a:pPr>
              <a:r>
                <a:rPr lang="en-US" sz="251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Increase membership/email sign up within target audience by 30% by end of 2026</a:t>
              </a:r>
              <a:endParaRPr lang="en-US" sz="251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346996"/>
              <a:ext cx="5349890" cy="465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0"/>
                </a:lnSpc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16448" y="3653645"/>
            <a:ext cx="3799734" cy="52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18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Media Goal</a:t>
            </a:r>
            <a:endParaRPr lang="en-US" sz="318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44133" y="3653645"/>
            <a:ext cx="3799734" cy="52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18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 Goal</a:t>
            </a:r>
            <a:endParaRPr lang="en-US" sz="318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211367" y="3580841"/>
            <a:ext cx="3799734" cy="52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18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Marketing Goal</a:t>
            </a:r>
            <a:endParaRPr lang="en-US" sz="318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44715" y="5279076"/>
            <a:ext cx="3442269" cy="19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9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Increase # of BIPOC shoppers at A&amp;E in last 3 months by 50%</a:t>
            </a:r>
            <a:endParaRPr lang="en-US" sz="29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6048134" flipH="1">
            <a:off x="2014210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480165" y="4115978"/>
            <a:ext cx="5382291" cy="3807971"/>
          </a:xfrm>
          <a:custGeom>
            <a:avLst/>
            <a:gdLst/>
            <a:ahLst/>
            <a:cxnLst/>
            <a:rect l="l" t="t" r="r" b="b"/>
            <a:pathLst>
              <a:path w="5382291" h="3807971">
                <a:moveTo>
                  <a:pt x="0" y="0"/>
                </a:moveTo>
                <a:lnTo>
                  <a:pt x="5382291" y="0"/>
                </a:lnTo>
                <a:lnTo>
                  <a:pt x="5382291" y="3807971"/>
                </a:lnTo>
                <a:lnTo>
                  <a:pt x="0" y="3807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6750055" y="4008390"/>
            <a:ext cx="4980044" cy="3915559"/>
          </a:xfrm>
          <a:custGeom>
            <a:avLst/>
            <a:gdLst/>
            <a:ahLst/>
            <a:cxnLst/>
            <a:rect l="l" t="t" r="r" b="b"/>
            <a:pathLst>
              <a:path w="4980044" h="3915559">
                <a:moveTo>
                  <a:pt x="0" y="0"/>
                </a:moveTo>
                <a:lnTo>
                  <a:pt x="4980044" y="0"/>
                </a:lnTo>
                <a:lnTo>
                  <a:pt x="4980044" y="3915559"/>
                </a:lnTo>
                <a:lnTo>
                  <a:pt x="0" y="391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12287760" y="4115978"/>
            <a:ext cx="5506836" cy="3668929"/>
          </a:xfrm>
          <a:custGeom>
            <a:avLst/>
            <a:gdLst/>
            <a:ahLst/>
            <a:cxnLst/>
            <a:rect l="l" t="t" r="r" b="b"/>
            <a:pathLst>
              <a:path w="5506836" h="3668929">
                <a:moveTo>
                  <a:pt x="0" y="0"/>
                </a:moveTo>
                <a:lnTo>
                  <a:pt x="5506836" y="0"/>
                </a:lnTo>
                <a:lnTo>
                  <a:pt x="5506836" y="3668930"/>
                </a:lnTo>
                <a:lnTo>
                  <a:pt x="0" y="366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028699" y="1208088"/>
            <a:ext cx="13350011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Media Tactics: Paid</a:t>
            </a:r>
            <a:endParaRPr lang="en-US" sz="9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6837" y="8362099"/>
            <a:ext cx="5628947" cy="83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Print advertising on public transit; </a:t>
            </a:r>
            <a:r>
              <a:rPr lang="en-US" sz="2555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5" tooltip="https://www.bing.com/ck/a?!&amp;&amp;p=a3e10bbbf36de6abc15b282802b9c22e72c15d93d3e954fede9f160f3c6e42e4JmltdHM9MTc0MTA0NjQwMA&amp;ptn=3&amp;ver=2&amp;hsh=4&amp;fclid=0f15c1ee-1606-61ba-365f-d587170160a9&amp;psq=age+of+people+who+use+public+transit&amp;u=a1aHR0cHM6Ly9ob3Vyc2ZvcnNlbmlvcnMuY29tL3doYXQtYWdlLWdyb3VwLXVzZXMtcHVibGljLXRyYW5zcG9ydC10aGUtbW9zdC8&amp;ntb=1"/>
              </a:rPr>
              <a:t>under 25 </a:t>
            </a: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more likely to use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58813" y="8362099"/>
            <a:ext cx="5628947" cy="83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Digital ads on Instagram/FB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Product placement in TV shows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165649" y="8223058"/>
            <a:ext cx="5628947" cy="125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Digital ads on dating apps like Hinge, </a:t>
            </a:r>
            <a:r>
              <a:rPr lang="en-US" sz="2555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6" tooltip="https://www.bing.com/ck/a?!&amp;&amp;p=7accddd482ee37d3263575de06fd3fd7772ff4bcbf1ae4644e58900da331a4f5JmltdHM9MTc0MTA0NjQwMA&amp;ptn=3&amp;ver=2&amp;hsh=4&amp;fclid=0f15c1ee-1606-61ba-365f-d587170160a9&amp;u=a1aHR0cHM6Ly9yb2FzdC5kYXRpbmcvYmxvZy9oaW5nZS1zdGF0aXN0aWNz&amp;ntb=1"/>
              </a:rPr>
              <a:t>avg. age is 25</a:t>
            </a: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target audience, clothing recs for date night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 rot="6048134" flipH="1">
            <a:off x="2014210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7123598" y="5670569"/>
            <a:ext cx="4040804" cy="2581064"/>
          </a:xfrm>
          <a:custGeom>
            <a:avLst/>
            <a:gdLst/>
            <a:ahLst/>
            <a:cxnLst/>
            <a:rect l="l" t="t" r="r" b="b"/>
            <a:pathLst>
              <a:path w="4040804" h="2581064">
                <a:moveTo>
                  <a:pt x="0" y="0"/>
                </a:moveTo>
                <a:lnTo>
                  <a:pt x="4040804" y="0"/>
                </a:lnTo>
                <a:lnTo>
                  <a:pt x="4040804" y="2581064"/>
                </a:lnTo>
                <a:lnTo>
                  <a:pt x="0" y="258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6926997" y="4046002"/>
            <a:ext cx="4848358" cy="1230271"/>
          </a:xfrm>
          <a:custGeom>
            <a:avLst/>
            <a:gdLst/>
            <a:ahLst/>
            <a:cxnLst/>
            <a:rect l="l" t="t" r="r" b="b"/>
            <a:pathLst>
              <a:path w="4848358" h="1230271">
                <a:moveTo>
                  <a:pt x="0" y="0"/>
                </a:moveTo>
                <a:lnTo>
                  <a:pt x="4848357" y="0"/>
                </a:lnTo>
                <a:lnTo>
                  <a:pt x="4848357" y="1230271"/>
                </a:lnTo>
                <a:lnTo>
                  <a:pt x="0" y="1230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1621701" y="4185672"/>
            <a:ext cx="3861816" cy="4065961"/>
          </a:xfrm>
          <a:custGeom>
            <a:avLst/>
            <a:gdLst/>
            <a:ahLst/>
            <a:cxnLst/>
            <a:rect l="l" t="t" r="r" b="b"/>
            <a:pathLst>
              <a:path w="3861816" h="4065961">
                <a:moveTo>
                  <a:pt x="0" y="0"/>
                </a:moveTo>
                <a:lnTo>
                  <a:pt x="3861816" y="0"/>
                </a:lnTo>
                <a:lnTo>
                  <a:pt x="3861816" y="4065961"/>
                </a:lnTo>
                <a:lnTo>
                  <a:pt x="0" y="4065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151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2594274" y="4538132"/>
            <a:ext cx="4984429" cy="3320876"/>
          </a:xfrm>
          <a:custGeom>
            <a:avLst/>
            <a:gdLst/>
            <a:ahLst/>
            <a:cxnLst/>
            <a:rect l="l" t="t" r="r" b="b"/>
            <a:pathLst>
              <a:path w="4984429" h="3320876">
                <a:moveTo>
                  <a:pt x="0" y="0"/>
                </a:moveTo>
                <a:lnTo>
                  <a:pt x="4984429" y="0"/>
                </a:lnTo>
                <a:lnTo>
                  <a:pt x="4984429" y="3320876"/>
                </a:lnTo>
                <a:lnTo>
                  <a:pt x="0" y="332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703718"/>
            <a:ext cx="13350011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Media Tactics: Earned/Shared</a:t>
            </a:r>
            <a:endParaRPr lang="en-US" sz="9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5320" y="8998211"/>
            <a:ext cx="5628947" cy="83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Free product PR packages to influencers on YT, TikTok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36702" y="8764529"/>
            <a:ext cx="5628947" cy="83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2555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6" tooltip="https://www.refinery29.com/file/3556/refinery29-at-a-glance.pdf"/>
              </a:rPr>
              <a:t>urchase intent is high</a:t>
            </a: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for R29, </a:t>
            </a:r>
            <a:r>
              <a:rPr lang="en-US" sz="2555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7" tooltip="https://www.47magazine.com/how-gen-z-is-bringing-back-magazine-culture"/>
              </a:rPr>
              <a:t>20% of Gen-Z </a:t>
            </a: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recently read Vogue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94274" y="8407752"/>
            <a:ext cx="5628947" cy="125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Use the hastag “SupportWOCwithAEO” for feature on their socials</a:t>
            </a:r>
            <a:endParaRPr lang="en-US" sz="255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blurred colorful gradient shape"/>
          <p:cNvSpPr/>
          <p:nvPr/>
        </p:nvSpPr>
        <p:spPr>
          <a:xfrm>
            <a:off x="2182696" y="2147886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4982274" y="2147886"/>
            <a:ext cx="0" cy="7590766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595266" cy="3254411"/>
          </a:xfrm>
          <a:custGeom>
            <a:avLst/>
            <a:gdLst/>
            <a:ahLst/>
            <a:cxnLst/>
            <a:rect l="l" t="t" r="r" b="b"/>
            <a:pathLst>
              <a:path w="4595266" h="3254411">
                <a:moveTo>
                  <a:pt x="0" y="0"/>
                </a:moveTo>
                <a:lnTo>
                  <a:pt x="4595266" y="0"/>
                </a:lnTo>
                <a:lnTo>
                  <a:pt x="4595266" y="3254411"/>
                </a:lnTo>
                <a:lnTo>
                  <a:pt x="0" y="3254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098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>
            <a:off x="0" y="3254411"/>
            <a:ext cx="4595266" cy="3521613"/>
          </a:xfrm>
          <a:custGeom>
            <a:avLst/>
            <a:gdLst/>
            <a:ahLst/>
            <a:cxnLst/>
            <a:rect l="l" t="t" r="r" b="b"/>
            <a:pathLst>
              <a:path w="4595266" h="3521613">
                <a:moveTo>
                  <a:pt x="0" y="0"/>
                </a:moveTo>
                <a:lnTo>
                  <a:pt x="4595266" y="0"/>
                </a:lnTo>
                <a:lnTo>
                  <a:pt x="4595266" y="3521613"/>
                </a:lnTo>
                <a:lnTo>
                  <a:pt x="0" y="352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93" b="-3979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0" y="6776024"/>
            <a:ext cx="4595266" cy="3510976"/>
          </a:xfrm>
          <a:custGeom>
            <a:avLst/>
            <a:gdLst/>
            <a:ahLst/>
            <a:cxnLst/>
            <a:rect l="l" t="t" r="r" b="b"/>
            <a:pathLst>
              <a:path w="4595266" h="3510976">
                <a:moveTo>
                  <a:pt x="0" y="0"/>
                </a:moveTo>
                <a:lnTo>
                  <a:pt x="4595266" y="0"/>
                </a:lnTo>
                <a:lnTo>
                  <a:pt x="4595266" y="3510976"/>
                </a:lnTo>
                <a:lnTo>
                  <a:pt x="0" y="3510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7" r="-1068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44958" y="515446"/>
            <a:ext cx="717911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Reasoning</a:t>
            </a:r>
            <a:endParaRPr lang="en-US" sz="60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559799" y="1934671"/>
            <a:ext cx="9053475" cy="2025913"/>
            <a:chOff x="0" y="0"/>
            <a:chExt cx="12071300" cy="27012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TV Streaming - Netflix, Hulu, Tubi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85659"/>
              <a:ext cx="12071300" cy="171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5" tooltip="https://www.pewresearch.org/short-reads/2017/09/13/about-6-in-10-young-adults-in-u-s-primarily-use-online-streaming-to-watch-tv/"/>
                </a:rPr>
                <a:t>61% </a:t>
              </a: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of YA watch TV primarily on streaming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6" tooltip="https://explodingtopics.com/blog/video-streaming-stats"/>
                </a:rPr>
                <a:t>69%</a:t>
              </a: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binge-watch TV on streaming- ideal for ad repitition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Easily reaches target audience again and again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59799" y="4129799"/>
            <a:ext cx="10471241" cy="2902213"/>
            <a:chOff x="0" y="0"/>
            <a:chExt cx="13961655" cy="386961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3961655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E-mags, social media content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85659"/>
              <a:ext cx="13961655" cy="288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YA love social media like TikTok, IG, YouTube- easy to reach them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Paid IG ads with links 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18-44 age range for e-mags, big reach 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Fashion e-mags are </a:t>
              </a:r>
              <a:r>
                <a:rPr lang="en-US" sz="25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7" tooltip="https://fashiondiscounts.uk/fashion-magazine-statistics/"/>
                </a:rPr>
                <a:t>hiring more diverse models </a:t>
              </a: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= diverse readers = potential new customers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59799" y="7201226"/>
            <a:ext cx="9053475" cy="2921263"/>
            <a:chOff x="0" y="0"/>
            <a:chExt cx="12071300" cy="389501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12071300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Audio - Spotify podcasts or non-premium listeners</a:t>
              </a:r>
              <a:endPara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95259"/>
              <a:ext cx="12071300" cy="2299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 u="sng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  <a:hlinkClick r:id="rId8" tooltip="https://techpenny.com/spotify-user-demographics/"/>
                </a:rPr>
                <a:t>Wide range</a:t>
              </a: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 of podcast listeners (14-35), reaches a lot of target audience 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Mostly female (A&amp;E profile)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marL="539750" lvl="1" indent="-269875" algn="l">
                <a:lnSpc>
                  <a:spcPts val="35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Non-premium = budget friendly = younger people</a:t>
              </a:r>
              <a:endParaRPr lang="en-US" sz="2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6310</Words>
  <Application>WPS Presentation</Application>
  <PresentationFormat>自定义</PresentationFormat>
  <Paragraphs>212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Glacial Indifference</vt:lpstr>
      <vt:lpstr>DM Sans</vt:lpstr>
      <vt:lpstr>DM Sans Bold</vt:lpstr>
      <vt:lpstr>Arial</vt:lpstr>
      <vt:lpstr>Calibri</vt:lpstr>
      <vt:lpstr>Microsoft YaHei</vt:lpstr>
      <vt:lpstr>Arial Unicode MS</vt:lpstr>
      <vt:lpstr>PMingLiU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Pastel Orange Pastel Purple Professional Gradients College Thesis Education Presentation</dc:title>
  <dc:creator/>
  <cp:lastModifiedBy>Hannah lee</cp:lastModifiedBy>
  <cp:revision>3</cp:revision>
  <dcterms:created xsi:type="dcterms:W3CDTF">2006-08-16T00:00:00Z</dcterms:created>
  <dcterms:modified xsi:type="dcterms:W3CDTF">2026-02-08T07:52:55Z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1A7A90A057E6424CA391978B6EC80285_13</vt:lpwstr>
  </property>
  <property fmtid="{D5CDD505-2E9C-101B-9397-08002B2CF9AE}" pid="3" name="KSOProductBuildVer">
    <vt:lpwstr>3076-12.2.0.23196</vt:lpwstr>
  </property>
</Properties>
</file>